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37" r:id="rId2"/>
    <p:sldId id="364" r:id="rId3"/>
    <p:sldId id="406" r:id="rId4"/>
    <p:sldId id="405" r:id="rId5"/>
    <p:sldId id="407" r:id="rId6"/>
    <p:sldId id="418" r:id="rId7"/>
    <p:sldId id="472" r:id="rId8"/>
    <p:sldId id="473" r:id="rId9"/>
    <p:sldId id="474" r:id="rId10"/>
    <p:sldId id="419" r:id="rId11"/>
    <p:sldId id="433" r:id="rId12"/>
    <p:sldId id="467" r:id="rId13"/>
    <p:sldId id="459" r:id="rId14"/>
    <p:sldId id="434" r:id="rId15"/>
    <p:sldId id="435" r:id="rId16"/>
    <p:sldId id="461" r:id="rId17"/>
    <p:sldId id="468" r:id="rId18"/>
    <p:sldId id="469" r:id="rId19"/>
    <p:sldId id="460" r:id="rId20"/>
    <p:sldId id="436" r:id="rId21"/>
    <p:sldId id="462" r:id="rId22"/>
    <p:sldId id="470" r:id="rId23"/>
    <p:sldId id="438" r:id="rId24"/>
    <p:sldId id="439" r:id="rId25"/>
    <p:sldId id="440" r:id="rId26"/>
    <p:sldId id="441" r:id="rId27"/>
    <p:sldId id="442" r:id="rId28"/>
    <p:sldId id="445" r:id="rId29"/>
    <p:sldId id="463" r:id="rId30"/>
    <p:sldId id="466" r:id="rId31"/>
    <p:sldId id="471" r:id="rId32"/>
    <p:sldId id="454" r:id="rId33"/>
    <p:sldId id="455" r:id="rId34"/>
    <p:sldId id="475" r:id="rId35"/>
    <p:sldId id="476" r:id="rId36"/>
    <p:sldId id="477" r:id="rId37"/>
    <p:sldId id="449" r:id="rId38"/>
    <p:sldId id="450" r:id="rId39"/>
    <p:sldId id="451" r:id="rId40"/>
    <p:sldId id="452" r:id="rId41"/>
    <p:sldId id="412"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0"/>
    <p:restoredTop sz="94754"/>
  </p:normalViewPr>
  <p:slideViewPr>
    <p:cSldViewPr snapToGrid="0" snapToObjects="1">
      <p:cViewPr varScale="1">
        <p:scale>
          <a:sx n="116" d="100"/>
          <a:sy n="116" d="100"/>
        </p:scale>
        <p:origin x="22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02/12/2024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2478979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311136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828048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257971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392479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372988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180449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1587438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374729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34469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3785865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126072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3366159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347960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117635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220663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3115265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1775647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419735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3039583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928972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22289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65288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02/12/2024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02/12/2024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5.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280464" y="6363676"/>
            <a:ext cx="4661587" cy="369332"/>
          </a:xfrm>
          <a:prstGeom prst="rect">
            <a:avLst/>
          </a:prstGeom>
          <a:noFill/>
        </p:spPr>
        <p:txBody>
          <a:bodyPr wrap="square" rtlCol="0">
            <a:spAutoFit/>
          </a:bodyPr>
          <a:lstStyle/>
          <a:p>
            <a:pPr algn="ctr"/>
            <a:r>
              <a:rPr lang="fr-FR" noProof="1">
                <a:solidFill>
                  <a:schemeClr val="bg1">
                    <a:lumMod val="85000"/>
                  </a:schemeClr>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1235320" y="674400"/>
            <a:ext cx="10389781" cy="5509200"/>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Explainable Search and Discovery of Visual Cultural Heritage Collections with Multimodal Large Language Models</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 + Lauren TILTON</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400" noProof="1">
                <a:solidFill>
                  <a:schemeClr val="bg1"/>
                </a:solidFill>
                <a:latin typeface="Calibri" panose="020F0502020204030204" pitchFamily="34" charset="0"/>
                <a:ea typeface="Palatino" pitchFamily="2" charset="77"/>
                <a:cs typeface="Calibri" panose="020F0502020204030204" pitchFamily="34" charset="0"/>
              </a:rPr>
              <a:t>Computational Humanities Research, 2024</a:t>
            </a:r>
          </a:p>
          <a:p>
            <a:r>
              <a:rPr lang="fr-FR" sz="2400" noProof="1">
                <a:solidFill>
                  <a:schemeClr val="bg1"/>
                </a:solidFill>
                <a:latin typeface="Calibri" panose="020F0502020204030204" pitchFamily="34" charset="0"/>
                <a:ea typeface="Palatino" pitchFamily="2" charset="77"/>
                <a:cs typeface="Calibri" panose="020F0502020204030204" pitchFamily="34" charset="0"/>
              </a:rPr>
              <a:t>Aarhus Universitet, Building 1324, Room 025</a:t>
            </a:r>
          </a:p>
          <a:p>
            <a:r>
              <a:rPr lang="fr-FR" sz="2400" noProof="1">
                <a:solidFill>
                  <a:schemeClr val="bg1"/>
                </a:solidFill>
                <a:latin typeface="Calibri" panose="020F0502020204030204" pitchFamily="34" charset="0"/>
                <a:ea typeface="Palatino" pitchFamily="2" charset="77"/>
                <a:cs typeface="Calibri" panose="020F0502020204030204" pitchFamily="34" charset="0"/>
              </a:rPr>
              <a:t>Aarhus, Danmark</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5 December 2024, 15h30 &gt; 17h00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Three "Classic" Approaches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03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possibility is to built a public interface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 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Until the past decade, using metadata to organize a collection was more-or-less the only general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first and second iterations of our public project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Photogrammar</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visualize the over 170k photographs of the FSA-OWI were all created with metadata as the only organizational logic.</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and others learned a lot about the collection through exploring the spatial, temporal, thematic, material, and other facets of metadata available in the collection.</a:t>
            </a:r>
          </a:p>
        </p:txBody>
      </p:sp>
      <p:pic>
        <p:nvPicPr>
          <p:cNvPr id="10" name="Picture 9">
            <a:extLst>
              <a:ext uri="{FF2B5EF4-FFF2-40B4-BE49-F238E27FC236}">
                <a16:creationId xmlns:a16="http://schemas.microsoft.com/office/drawing/2014/main" id="{B9D51763-F394-E85B-D624-77D50F6AB531}"/>
              </a:ext>
            </a:extLst>
          </p:cNvPr>
          <p:cNvPicPr>
            <a:picLocks noChangeAspect="1"/>
          </p:cNvPicPr>
          <p:nvPr/>
        </p:nvPicPr>
        <p:blipFill>
          <a:blip r:embed="rId4"/>
          <a:srcRect/>
          <a:stretch/>
        </p:blipFill>
        <p:spPr>
          <a:xfrm>
            <a:off x="4907306" y="844417"/>
            <a:ext cx="7144224" cy="4388595"/>
          </a:xfrm>
          <a:prstGeom prst="rect">
            <a:avLst/>
          </a:prstGeom>
        </p:spPr>
      </p:pic>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sp>
        <p:nvSpPr>
          <p:cNvPr id="7" name="ZoneTexte 4">
            <a:extLst>
              <a:ext uri="{FF2B5EF4-FFF2-40B4-BE49-F238E27FC236}">
                <a16:creationId xmlns:a16="http://schemas.microsoft.com/office/drawing/2014/main" id="{A2DD6F8D-927F-0E76-B4AC-A03799152501}"/>
              </a:ext>
            </a:extLst>
          </p:cNvPr>
          <p:cNvSpPr txBox="1"/>
          <p:nvPr/>
        </p:nvSpPr>
        <p:spPr>
          <a:xfrm>
            <a:off x="7999937" y="5403934"/>
            <a:ext cx="4051593" cy="461665"/>
          </a:xfrm>
          <a:prstGeom prst="rect">
            <a:avLst/>
          </a:prstGeom>
          <a:noFill/>
        </p:spPr>
        <p:txBody>
          <a:bodyPr wrap="square" rtlCol="0">
            <a:spAutoFit/>
          </a:bodyPr>
          <a:lstStyle/>
          <a:p>
            <a:pPr algn="r"/>
            <a:r>
              <a:rPr lang="fr-FR" sz="2400" b="1" noProof="1">
                <a:solidFill>
                  <a:srgbClr val="FFC000"/>
                </a:solidFill>
                <a:latin typeface="Palatino" pitchFamily="2" charset="77"/>
                <a:ea typeface="Palatino" pitchFamily="2" charset="77"/>
                <a:cs typeface="Calibri" panose="020F0502020204030204" pitchFamily="34" charset="0"/>
              </a:rPr>
              <a:t>https://photogrammar.org</a:t>
            </a:r>
          </a:p>
        </p:txBody>
      </p:sp>
    </p:spTree>
    <p:extLst>
      <p:ext uri="{BB962C8B-B14F-4D97-AF65-F5344CB8AC3E}">
        <p14:creationId xmlns:p14="http://schemas.microsoft.com/office/powerpoint/2010/main" val="93166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509635"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second approach that have become increasingly possible is the application of computer vision algorithms to tag images with specific features using pre-built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object detection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can identify with a high degree of accuracy objects within the image of a photograph from a set of pre-defined categories. In our example image, one computer vision algorithm was able to detect the presence of at least one bottle in the frame.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detected objects can be used just as with the archival metadata. This includes allowing for faceted search and creating recommendations that link one photo to other recommendations based on similar objects.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460299" y="3888955"/>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8525800" y="5376233"/>
            <a:ext cx="1868997"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126831" y="682819"/>
            <a:ext cx="4556767" cy="3040882"/>
          </a:xfrm>
          <a:prstGeom prst="rect">
            <a:avLst/>
          </a:prstGeom>
        </p:spPr>
      </p:pic>
    </p:spTree>
    <p:extLst>
      <p:ext uri="{BB962C8B-B14F-4D97-AF65-F5344CB8AC3E}">
        <p14:creationId xmlns:p14="http://schemas.microsoft.com/office/powerpoint/2010/main" val="136406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94799"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our example image, here are the six images in which our computer vision algorithm also detected bottles with a high probability.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this has found six interesting uses of bottles in different formats: a recycle plant, trash piles, medicine containers, and as another part of the supply chain being delivered to a store.</a:t>
            </a: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0" name="Image 9" descr="Une image contenant personne, Visage humain, homme, habits&#10;&#10;Description générée automatiquement">
            <a:extLst>
              <a:ext uri="{FF2B5EF4-FFF2-40B4-BE49-F238E27FC236}">
                <a16:creationId xmlns:a16="http://schemas.microsoft.com/office/drawing/2014/main" id="{2B4C07D5-0627-623B-0B9E-9216AF73704A}"/>
              </a:ext>
            </a:extLst>
          </p:cNvPr>
          <p:cNvPicPr>
            <a:picLocks noChangeAspect="1"/>
          </p:cNvPicPr>
          <p:nvPr/>
        </p:nvPicPr>
        <p:blipFill>
          <a:blip r:embed="rId5"/>
          <a:stretch>
            <a:fillRect/>
          </a:stretch>
        </p:blipFill>
        <p:spPr>
          <a:xfrm>
            <a:off x="4049262" y="3481090"/>
            <a:ext cx="1440672" cy="2139613"/>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6"/>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7"/>
          <a:stretch>
            <a:fillRect/>
          </a:stretch>
        </p:blipFill>
        <p:spPr>
          <a:xfrm>
            <a:off x="8965326"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8"/>
          <a:stretch>
            <a:fillRect/>
          </a:stretch>
        </p:blipFill>
        <p:spPr>
          <a:xfrm>
            <a:off x="5677992" y="3481090"/>
            <a:ext cx="3097252" cy="2097873"/>
          </a:xfrm>
          <a:prstGeom prst="rect">
            <a:avLst/>
          </a:prstGeom>
        </p:spPr>
      </p:pic>
      <p:pic>
        <p:nvPicPr>
          <p:cNvPr id="22" name="Image 21" descr="Une image contenant intérieur, bouteille&#10;&#10;Description générée automatiquement">
            <a:extLst>
              <a:ext uri="{FF2B5EF4-FFF2-40B4-BE49-F238E27FC236}">
                <a16:creationId xmlns:a16="http://schemas.microsoft.com/office/drawing/2014/main" id="{D6137A19-D847-C920-B963-162F79734B0B}"/>
              </a:ext>
            </a:extLst>
          </p:cNvPr>
          <p:cNvPicPr>
            <a:picLocks noChangeAspect="1"/>
          </p:cNvPicPr>
          <p:nvPr/>
        </p:nvPicPr>
        <p:blipFill>
          <a:blip r:embed="rId9"/>
          <a:stretch>
            <a:fillRect/>
          </a:stretch>
        </p:blipFill>
        <p:spPr>
          <a:xfrm>
            <a:off x="4047238" y="1220961"/>
            <a:ext cx="1440672" cy="2120713"/>
          </a:xfrm>
          <a:prstGeom prst="rect">
            <a:avLst/>
          </a:prstGeom>
        </p:spPr>
      </p:pic>
    </p:spTree>
    <p:extLst>
      <p:ext uri="{BB962C8B-B14F-4D97-AF65-F5344CB8AC3E}">
        <p14:creationId xmlns:p14="http://schemas.microsoft.com/office/powerpoint/2010/main" val="393449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5"/>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6"/>
          <a:stretch>
            <a:fillRect/>
          </a:stretch>
        </p:blipFill>
        <p:spPr>
          <a:xfrm>
            <a:off x="8953339"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7"/>
          <a:stretch>
            <a:fillRect/>
          </a:stretch>
        </p:blipFill>
        <p:spPr>
          <a:xfrm>
            <a:off x="5677992" y="3481090"/>
            <a:ext cx="3097252" cy="2097873"/>
          </a:xfrm>
          <a:prstGeom prst="rect">
            <a:avLst/>
          </a:prstGeom>
        </p:spPr>
      </p:pic>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collections with no or limited archival metadata, regardless of size.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integration new kinds of annotation that can cut across extant archival categories.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models out-of-the-box are trained on photographs and do not work well on other inputs.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Need to explain and contextualize the created labels, which may contain errors or produce problematic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Existing tags do not usually align with the interesting connections within an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Creating new models can be difficult and time intensive.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end-users, the outputs are as (if not more) restrictive that metadata categories.</a:t>
            </a:r>
          </a:p>
        </p:txBody>
      </p:sp>
    </p:spTree>
    <p:extLst>
      <p:ext uri="{BB962C8B-B14F-4D97-AF65-F5344CB8AC3E}">
        <p14:creationId xmlns:p14="http://schemas.microsoft.com/office/powerpoint/2010/main" val="136527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our public digital interfaces such as Photogrammar.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In contrast, even object detection models with many categories still contain only a small subset of available object types.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these models are great for many other applications of distant viewing; the coarseness is a benefit when doing aggregative analyses. We make extensive use algorithms such as face detection in many research applications.</a:t>
            </a:r>
          </a:p>
        </p:txBody>
      </p:sp>
      <p:pic>
        <p:nvPicPr>
          <p:cNvPr id="5" name="Picture 9">
            <a:extLst>
              <a:ext uri="{FF2B5EF4-FFF2-40B4-BE49-F238E27FC236}">
                <a16:creationId xmlns:a16="http://schemas.microsoft.com/office/drawing/2014/main" id="{9D9B3E7A-C982-109F-EA29-0362A62124E8}"/>
              </a:ext>
            </a:extLst>
          </p:cNvPr>
          <p:cNvPicPr>
            <a:picLocks noChangeAspect="1"/>
          </p:cNvPicPr>
          <p:nvPr/>
        </p:nvPicPr>
        <p:blipFill>
          <a:blip r:embed="rId4"/>
          <a:srcRect/>
          <a:stretch/>
        </p:blipFill>
        <p:spPr>
          <a:xfrm>
            <a:off x="7744857" y="582224"/>
            <a:ext cx="3097621" cy="1902825"/>
          </a:xfrm>
          <a:prstGeom prst="rect">
            <a:avLst/>
          </a:prstGeom>
        </p:spPr>
      </p:pic>
      <p:pic>
        <p:nvPicPr>
          <p:cNvPr id="6" name="Picture 2" descr="Distant Viewing Cover">
            <a:extLst>
              <a:ext uri="{FF2B5EF4-FFF2-40B4-BE49-F238E27FC236}">
                <a16:creationId xmlns:a16="http://schemas.microsoft.com/office/drawing/2014/main" id="{FCEA8A93-55CB-1B2A-B10C-E57F25432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399" y="3977091"/>
            <a:ext cx="1529904" cy="22948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capture d’écran, lettre, Police&#10;&#10;Description générée automatiquement">
            <a:extLst>
              <a:ext uri="{FF2B5EF4-FFF2-40B4-BE49-F238E27FC236}">
                <a16:creationId xmlns:a16="http://schemas.microsoft.com/office/drawing/2014/main" id="{0CC33D75-B75E-0C27-FF03-A913B1E834A4}"/>
              </a:ext>
            </a:extLst>
          </p:cNvPr>
          <p:cNvPicPr>
            <a:picLocks noChangeAspect="1"/>
          </p:cNvPicPr>
          <p:nvPr/>
        </p:nvPicPr>
        <p:blipFill>
          <a:blip r:embed="rId6"/>
          <a:stretch>
            <a:fillRect/>
          </a:stretch>
        </p:blipFill>
        <p:spPr>
          <a:xfrm>
            <a:off x="8402525" y="3977090"/>
            <a:ext cx="1712717" cy="2414901"/>
          </a:xfrm>
          <a:prstGeom prst="rect">
            <a:avLst/>
          </a:prstGeom>
        </p:spPr>
      </p:pic>
      <p:pic>
        <p:nvPicPr>
          <p:cNvPr id="36866" name="Picture 2" descr="Humanities Data in R Cover">
            <a:extLst>
              <a:ext uri="{FF2B5EF4-FFF2-40B4-BE49-F238E27FC236}">
                <a16:creationId xmlns:a16="http://schemas.microsoft.com/office/drawing/2014/main" id="{81110D6B-AF93-2B80-9E56-D4FA3B13E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0576" y="3977090"/>
            <a:ext cx="1530180" cy="230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F69F679C-4725-2DC0-CEC9-118421E140B4}"/>
              </a:ext>
            </a:extLst>
          </p:cNvPr>
          <p:cNvPicPr>
            <a:picLocks noChangeAspect="1"/>
          </p:cNvPicPr>
          <p:nvPr/>
        </p:nvPicPr>
        <p:blipFill>
          <a:blip r:embed="rId8"/>
          <a:stretch>
            <a:fillRect/>
          </a:stretch>
        </p:blipFill>
        <p:spPr>
          <a:xfrm>
            <a:off x="6860118" y="3246159"/>
            <a:ext cx="634466" cy="634466"/>
          </a:xfrm>
          <a:prstGeom prst="rect">
            <a:avLst/>
          </a:prstGeom>
        </p:spPr>
      </p:pic>
      <p:pic>
        <p:nvPicPr>
          <p:cNvPr id="13" name="Image 12">
            <a:extLst>
              <a:ext uri="{FF2B5EF4-FFF2-40B4-BE49-F238E27FC236}">
                <a16:creationId xmlns:a16="http://schemas.microsoft.com/office/drawing/2014/main" id="{A5877C8E-D0D5-6710-E296-26B943E7C025}"/>
              </a:ext>
            </a:extLst>
          </p:cNvPr>
          <p:cNvPicPr>
            <a:picLocks noChangeAspect="1"/>
          </p:cNvPicPr>
          <p:nvPr/>
        </p:nvPicPr>
        <p:blipFill>
          <a:blip r:embed="rId8"/>
          <a:stretch>
            <a:fillRect/>
          </a:stretch>
        </p:blipFill>
        <p:spPr>
          <a:xfrm>
            <a:off x="8940708" y="3254488"/>
            <a:ext cx="634466" cy="634466"/>
          </a:xfrm>
          <a:prstGeom prst="rect">
            <a:avLst/>
          </a:prstGeom>
        </p:spPr>
      </p:pic>
      <p:pic>
        <p:nvPicPr>
          <p:cNvPr id="14" name="Image 13">
            <a:extLst>
              <a:ext uri="{FF2B5EF4-FFF2-40B4-BE49-F238E27FC236}">
                <a16:creationId xmlns:a16="http://schemas.microsoft.com/office/drawing/2014/main" id="{0FDE97C5-A3CC-CA15-49F5-1D8C8C9D0A26}"/>
              </a:ext>
            </a:extLst>
          </p:cNvPr>
          <p:cNvPicPr>
            <a:picLocks noChangeAspect="1"/>
          </p:cNvPicPr>
          <p:nvPr/>
        </p:nvPicPr>
        <p:blipFill>
          <a:blip r:embed="rId8"/>
          <a:stretch>
            <a:fillRect/>
          </a:stretch>
        </p:blipFill>
        <p:spPr>
          <a:xfrm>
            <a:off x="10958433" y="3232671"/>
            <a:ext cx="634466" cy="634466"/>
          </a:xfrm>
          <a:prstGeom prst="rect">
            <a:avLst/>
          </a:prstGeom>
        </p:spPr>
      </p:pic>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9"/>
          <a:stretch>
            <a:fillRect/>
          </a:stretch>
        </p:blipFill>
        <p:spPr>
          <a:xfrm>
            <a:off x="8940708" y="2347005"/>
            <a:ext cx="634466" cy="634466"/>
          </a:xfrm>
          <a:prstGeom prst="rect">
            <a:avLst/>
          </a:prstGeom>
        </p:spPr>
      </p:pic>
    </p:spTree>
    <p:extLst>
      <p:ext uri="{BB962C8B-B14F-4D97-AF65-F5344CB8AC3E}">
        <p14:creationId xmlns:p14="http://schemas.microsoft.com/office/powerpoint/2010/main" val="91828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4969808"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 algorithms associate an image with a sequence of numbers. The individual numbers have no direct meaning. Instead, the numbers have a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relative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connection to one another. Images that share common features will have similar sequences of numbers.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embeddings can be used to create recommendation systems for digital projects. These allow visitors to follow paths through an archive according to similar visual features.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embeddings to cluster the images and recommend different parts of the collection that may be of interest to different communities.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518574" y="3599762"/>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7308825" y="4921786"/>
            <a:ext cx="4398235" cy="430887"/>
          </a:xfrm>
          <a:prstGeom prst="rect">
            <a:avLst/>
          </a:prstGeom>
          <a:noFill/>
        </p:spPr>
        <p:txBody>
          <a:bodyPr wrap="square" rtlCol="0">
            <a:spAutoFit/>
          </a:bodyPr>
          <a:lstStyle/>
          <a:p>
            <a:pPr algn="ctr"/>
            <a:r>
              <a:rPr lang="en-US" sz="1100" dirty="0">
                <a:solidFill>
                  <a:srgbClr val="D65D35"/>
                </a:solidFill>
                <a:latin typeface="Palatino" pitchFamily="2" charset="77"/>
                <a:ea typeface="Palatino" pitchFamily="2" charset="77"/>
                <a:cs typeface="Calibri" panose="020F0502020204030204" pitchFamily="34" charset="0"/>
              </a:rPr>
              <a:t>246, 170, 58, 175, 215, 117, 35, 63, 134, 218, 167, 126, 141, 236, 231, 165, 192, 177, 153, 44, 135, 196, 252, 28, 172,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522222" y="596454"/>
            <a:ext cx="4393844" cy="2932158"/>
          </a:xfrm>
          <a:prstGeom prst="rect">
            <a:avLst/>
          </a:prstGeom>
        </p:spPr>
      </p:pic>
    </p:spTree>
    <p:extLst>
      <p:ext uri="{BB962C8B-B14F-4D97-AF65-F5344CB8AC3E}">
        <p14:creationId xmlns:p14="http://schemas.microsoft.com/office/powerpoint/2010/main" val="132102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18986" y="1079852"/>
            <a:ext cx="4923347" cy="2585323"/>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a:stretch>
            <a:fillRect/>
          </a:stretch>
        </p:blipFill>
        <p:spPr>
          <a:xfrm>
            <a:off x="5874211" y="5281606"/>
            <a:ext cx="5824870" cy="1067808"/>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954862" y="4678709"/>
            <a:ext cx="4051593" cy="461665"/>
          </a:xfrm>
          <a:prstGeom prst="rect">
            <a:avLst/>
          </a:prstGeom>
          <a:noFill/>
        </p:spPr>
        <p:txBody>
          <a:bodyPr wrap="square" rtlCol="0">
            <a:spAutoFit/>
          </a:bodyPr>
          <a:lstStyle/>
          <a:p>
            <a:pPr algn="ctr"/>
            <a:r>
              <a:rPr lang="fr-FR" sz="2400" b="1" noProof="1">
                <a:solidFill>
                  <a:srgbClr val="FFC000"/>
                </a:solidFill>
                <a:latin typeface="Palatino" pitchFamily="2" charset="77"/>
                <a:ea typeface="Palatino" pitchFamily="2" charset="77"/>
                <a:cs typeface="Calibri" panose="020F0502020204030204" pitchFamily="34" charset="0"/>
              </a:rPr>
              <a:t>https://distantviewing.org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pic>
        <p:nvPicPr>
          <p:cNvPr id="8" name="Image 7" descr="Une image contenant texte, capture d’écran, Police, document&#10;&#10;Description générée automatiquement">
            <a:extLst>
              <a:ext uri="{FF2B5EF4-FFF2-40B4-BE49-F238E27FC236}">
                <a16:creationId xmlns:a16="http://schemas.microsoft.com/office/drawing/2014/main" id="{8DE80424-5B0D-7503-F9FD-1314BA56D0B8}"/>
              </a:ext>
            </a:extLst>
          </p:cNvPr>
          <p:cNvPicPr>
            <a:picLocks noChangeAspect="1"/>
          </p:cNvPicPr>
          <p:nvPr/>
        </p:nvPicPr>
        <p:blipFill>
          <a:blip r:embed="rId5"/>
          <a:stretch>
            <a:fillRect/>
          </a:stretch>
        </p:blipFill>
        <p:spPr>
          <a:xfrm>
            <a:off x="6749669" y="307248"/>
            <a:ext cx="4051592" cy="4602293"/>
          </a:xfrm>
          <a:prstGeom prst="rect">
            <a:avLst/>
          </a:prstGeom>
        </p:spPr>
      </p:pic>
    </p:spTree>
    <p:extLst>
      <p:ext uri="{BB962C8B-B14F-4D97-AF65-F5344CB8AC3E}">
        <p14:creationId xmlns:p14="http://schemas.microsoft.com/office/powerpoint/2010/main" val="126281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544720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image embedding algorithms are adapted from other computer vision models. For example, the diagram on the right shows the VGG19 model for detecting objects from 1000 different categories. This is a deep learning model that slowly changes each input image (left) into a sequence of probabilities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particularly interesting thing about deep learning models is that the interior steps tend to capture general features (e.g., texture, shape, and color) that go beyond the specific task at hand.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particular, the numbers in the penultimate or antepenultimate step can typically be used as an image embedding.</a:t>
            </a:r>
          </a:p>
        </p:txBody>
      </p:sp>
      <p:pic>
        <p:nvPicPr>
          <p:cNvPr id="6" name="Image 5" descr="Une image contenant texte, carte&#10;&#10;Description générée automatiquement">
            <a:extLst>
              <a:ext uri="{FF2B5EF4-FFF2-40B4-BE49-F238E27FC236}">
                <a16:creationId xmlns:a16="http://schemas.microsoft.com/office/drawing/2014/main" id="{C64BF25C-2B79-C113-331D-4A7A2E3BACE9}"/>
              </a:ext>
            </a:extLst>
          </p:cNvPr>
          <p:cNvPicPr>
            <a:picLocks noChangeAspect="1"/>
          </p:cNvPicPr>
          <p:nvPr/>
        </p:nvPicPr>
        <p:blipFill>
          <a:blip r:embed="rId4"/>
          <a:stretch>
            <a:fillRect/>
          </a:stretch>
        </p:blipFill>
        <p:spPr>
          <a:xfrm>
            <a:off x="6063043" y="365559"/>
            <a:ext cx="5447205" cy="3198784"/>
          </a:xfrm>
          <a:prstGeom prst="rect">
            <a:avLst/>
          </a:prstGeom>
        </p:spPr>
      </p:pic>
      <p:sp>
        <p:nvSpPr>
          <p:cNvPr id="19" name="ZoneTexte 18">
            <a:extLst>
              <a:ext uri="{FF2B5EF4-FFF2-40B4-BE49-F238E27FC236}">
                <a16:creationId xmlns:a16="http://schemas.microsoft.com/office/drawing/2014/main" id="{5C355141-7795-6936-A70F-128349B75AB7}"/>
              </a:ext>
            </a:extLst>
          </p:cNvPr>
          <p:cNvSpPr txBox="1"/>
          <p:nvPr/>
        </p:nvSpPr>
        <p:spPr>
          <a:xfrm>
            <a:off x="7490269" y="4581142"/>
            <a:ext cx="3643599" cy="90024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(2021) "Depth in Deep Learning: Knowledgeable, Layered, and Impenetrable." In: Redrobe, K. and Scheible, J. (Eds.)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Deep Mediations</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 University of Minnesota Press.</a:t>
            </a:r>
          </a:p>
        </p:txBody>
      </p:sp>
    </p:spTree>
    <p:extLst>
      <p:ext uri="{BB962C8B-B14F-4D97-AF65-F5344CB8AC3E}">
        <p14:creationId xmlns:p14="http://schemas.microsoft.com/office/powerpoint/2010/main" val="376745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3" name="Image 22" descr="Une image contenant capture d’écran, habits, homme, personne&#10;&#10;Description générée automatiquement">
            <a:extLst>
              <a:ext uri="{FF2B5EF4-FFF2-40B4-BE49-F238E27FC236}">
                <a16:creationId xmlns:a16="http://schemas.microsoft.com/office/drawing/2014/main" id="{81769605-A0DC-8738-85CF-5EF0F298D3FD}"/>
              </a:ext>
            </a:extLst>
          </p:cNvPr>
          <p:cNvPicPr>
            <a:picLocks noChangeAspect="1"/>
          </p:cNvPicPr>
          <p:nvPr/>
        </p:nvPicPr>
        <p:blipFill>
          <a:blip r:embed="rId6"/>
          <a:stretch>
            <a:fillRect/>
          </a:stretch>
        </p:blipFill>
        <p:spPr>
          <a:xfrm>
            <a:off x="3547550" y="878971"/>
            <a:ext cx="2805716" cy="1891053"/>
          </a:xfrm>
          <a:prstGeom prst="rect">
            <a:avLst/>
          </a:prstGeom>
        </p:spPr>
      </p:pic>
      <p:pic>
        <p:nvPicPr>
          <p:cNvPr id="25" name="Image 24" descr="Une image contenant intérieur, personne, mur, fenêtre&#10;&#10;Description générée automatiquement">
            <a:extLst>
              <a:ext uri="{FF2B5EF4-FFF2-40B4-BE49-F238E27FC236}">
                <a16:creationId xmlns:a16="http://schemas.microsoft.com/office/drawing/2014/main" id="{98D7D225-6B9A-F7BE-A681-8ABF37F05282}"/>
              </a:ext>
            </a:extLst>
          </p:cNvPr>
          <p:cNvPicPr>
            <a:picLocks noChangeAspect="1"/>
          </p:cNvPicPr>
          <p:nvPr/>
        </p:nvPicPr>
        <p:blipFill>
          <a:blip r:embed="rId7"/>
          <a:stretch>
            <a:fillRect/>
          </a:stretch>
        </p:blipFill>
        <p:spPr>
          <a:xfrm>
            <a:off x="4206543" y="2849038"/>
            <a:ext cx="4024873" cy="2715448"/>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8"/>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9"/>
          <a:stretch>
            <a:fillRect/>
          </a:stretch>
        </p:blipFill>
        <p:spPr>
          <a:xfrm>
            <a:off x="8314324" y="2849038"/>
            <a:ext cx="1849220" cy="2715448"/>
          </a:xfrm>
          <a:prstGeom prst="rect">
            <a:avLst/>
          </a:prstGeom>
        </p:spPr>
      </p:pic>
      <p:sp>
        <p:nvSpPr>
          <p:cNvPr id="30" name="ZoneTexte 29">
            <a:extLst>
              <a:ext uri="{FF2B5EF4-FFF2-40B4-BE49-F238E27FC236}">
                <a16:creationId xmlns:a16="http://schemas.microsoft.com/office/drawing/2014/main" id="{FD7E2567-4A19-3C5D-78E2-871320BA3F46}"/>
              </a:ext>
            </a:extLst>
          </p:cNvPr>
          <p:cNvSpPr txBox="1"/>
          <p:nvPr/>
        </p:nvSpPr>
        <p:spPr>
          <a:xfrm>
            <a:off x="362355" y="834468"/>
            <a:ext cx="2931687"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six images that have the most similar set of embedding to our example image using the penultimate layer of the VGG19 model.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52734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6"/>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7"/>
          <a:stretch>
            <a:fillRect/>
          </a:stretch>
        </p:blipFill>
        <p:spPr>
          <a:xfrm>
            <a:off x="8314324" y="2849038"/>
            <a:ext cx="1849220" cy="2715448"/>
          </a:xfrm>
          <a:prstGeom prst="rect">
            <a:avLst/>
          </a:prstGeom>
        </p:spPr>
      </p:pic>
      <p:sp>
        <p:nvSpPr>
          <p:cNvPr id="5" name="ZoneTexte 4">
            <a:extLst>
              <a:ext uri="{FF2B5EF4-FFF2-40B4-BE49-F238E27FC236}">
                <a16:creationId xmlns:a16="http://schemas.microsoft.com/office/drawing/2014/main" id="{A7ADD2ED-B859-C558-E143-A5636BDEA361}"/>
              </a:ext>
            </a:extLst>
          </p:cNvPr>
          <p:cNvSpPr txBox="1"/>
          <p:nvPr/>
        </p:nvSpPr>
        <p:spPr>
          <a:xfrm>
            <a:off x="362354" y="834468"/>
            <a:ext cx="5733645"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any collection without need for existing archival metadata or a model specifically designed for a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Adaptable across different collections.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Will cut across existing categories and find connections that have not been explicitly coded for.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clear way to explain or control the connections and/or clusters.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create problematic or odd connections (for example, the link between milk production and radioactive waste).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Embeddings are usually made from object detection algorithms and have difficulty finding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influenced by the photo orientation and resolution.</a:t>
            </a:r>
          </a:p>
        </p:txBody>
      </p:sp>
    </p:spTree>
    <p:extLst>
      <p:ext uri="{BB962C8B-B14F-4D97-AF65-F5344CB8AC3E}">
        <p14:creationId xmlns:p14="http://schemas.microsoft.com/office/powerpoint/2010/main" val="343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3768969"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found image embeddings to be a great additional way of exploring the FSA-OWI photographs. The most recent major revision of Photogrammar (Version 3.0, 2021) includes visual recommendations for each of the photographs in the collection.</a:t>
            </a:r>
          </a:p>
        </p:txBody>
      </p:sp>
      <p:pic>
        <p:nvPicPr>
          <p:cNvPr id="6" name="Image 5">
            <a:extLst>
              <a:ext uri="{FF2B5EF4-FFF2-40B4-BE49-F238E27FC236}">
                <a16:creationId xmlns:a16="http://schemas.microsoft.com/office/drawing/2014/main" id="{CB1FA2E2-4D14-5C55-8108-DF30965B179E}"/>
              </a:ext>
            </a:extLst>
          </p:cNvPr>
          <p:cNvPicPr>
            <a:picLocks noChangeAspect="1"/>
          </p:cNvPicPr>
          <p:nvPr/>
        </p:nvPicPr>
        <p:blipFill>
          <a:blip r:embed="rId4"/>
          <a:stretch>
            <a:fillRect/>
          </a:stretch>
        </p:blipFill>
        <p:spPr>
          <a:xfrm>
            <a:off x="4565223" y="626290"/>
            <a:ext cx="7521510" cy="4958737"/>
          </a:xfrm>
          <a:prstGeom prst="rect">
            <a:avLst/>
          </a:prstGeom>
        </p:spPr>
      </p:pic>
      <p:cxnSp>
        <p:nvCxnSpPr>
          <p:cNvPr id="7" name="Connecteur droit avec flèche 6">
            <a:extLst>
              <a:ext uri="{FF2B5EF4-FFF2-40B4-BE49-F238E27FC236}">
                <a16:creationId xmlns:a16="http://schemas.microsoft.com/office/drawing/2014/main" id="{94050E54-196B-DF68-ADAA-F8582B45DACB}"/>
              </a:ext>
            </a:extLst>
          </p:cNvPr>
          <p:cNvCxnSpPr>
            <a:cxnSpLocks/>
          </p:cNvCxnSpPr>
          <p:nvPr/>
        </p:nvCxnSpPr>
        <p:spPr>
          <a:xfrm>
            <a:off x="3336910" y="3142791"/>
            <a:ext cx="3768969" cy="1836833"/>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C161724-19A5-C749-C600-A8990CA4A799}"/>
              </a:ext>
            </a:extLst>
          </p:cNvPr>
          <p:cNvSpPr txBox="1"/>
          <p:nvPr/>
        </p:nvSpPr>
        <p:spPr>
          <a:xfrm>
            <a:off x="747946" y="5638700"/>
            <a:ext cx="2920671"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(2019) "Distant Viewing: Analyzing Large Visual Corpora." Digital Scholarship in the Humanities</a:t>
            </a:r>
          </a:p>
        </p:txBody>
      </p:sp>
    </p:spTree>
    <p:extLst>
      <p:ext uri="{BB962C8B-B14F-4D97-AF65-F5344CB8AC3E}">
        <p14:creationId xmlns:p14="http://schemas.microsoft.com/office/powerpoint/2010/main" val="124090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623611" cy="2862322"/>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A New Approach with 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7"/>
            <a:ext cx="4771504"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Large language models (LLMs) have received a considerable amount of hype and press over the past two years. More recent model versions have included multimodal LLMs (MLLMs), which allow for combining text and image inputs and outputs.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MLLMs are currently available, including the most well-known efforts integrated into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OpenAI’s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Google’s Gemini,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Anthropic’s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Claude.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open models such as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LLaVA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(built on top of LLAMA-3) indicate that versions of MLLMs should be become/remain available for all users.</a:t>
            </a:r>
          </a:p>
        </p:txBody>
      </p:sp>
      <p:pic>
        <p:nvPicPr>
          <p:cNvPr id="1026" name="Picture 2" descr="Download Clear Anthropic Claude AI Logo - Different Claude Dimensions ...">
            <a:extLst>
              <a:ext uri="{FF2B5EF4-FFF2-40B4-BE49-F238E27FC236}">
                <a16:creationId xmlns:a16="http://schemas.microsoft.com/office/drawing/2014/main" id="{34C908D8-2F6E-F881-06CD-0770E2344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0" y="536503"/>
            <a:ext cx="3094898" cy="174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Logo - SVG, PNG, AI, EPS Vectors">
            <a:extLst>
              <a:ext uri="{FF2B5EF4-FFF2-40B4-BE49-F238E27FC236}">
                <a16:creationId xmlns:a16="http://schemas.microsoft.com/office/drawing/2014/main" id="{3F5CDDE2-07A2-67E1-1F5F-8DD3F59C2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27" y="2385440"/>
            <a:ext cx="4347989" cy="12364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Police&#10;&#10;Description générée automatiquement">
            <a:extLst>
              <a:ext uri="{FF2B5EF4-FFF2-40B4-BE49-F238E27FC236}">
                <a16:creationId xmlns:a16="http://schemas.microsoft.com/office/drawing/2014/main" id="{BAB79AED-6554-C392-80CD-5E3622F568F5}"/>
              </a:ext>
            </a:extLst>
          </p:cNvPr>
          <p:cNvPicPr>
            <a:picLocks noChangeAspect="1"/>
          </p:cNvPicPr>
          <p:nvPr/>
        </p:nvPicPr>
        <p:blipFill>
          <a:blip r:embed="rId6"/>
          <a:stretch>
            <a:fillRect/>
          </a:stretch>
        </p:blipFill>
        <p:spPr>
          <a:xfrm>
            <a:off x="6314571" y="4951766"/>
            <a:ext cx="5219247" cy="985121"/>
          </a:xfrm>
          <a:prstGeom prst="rect">
            <a:avLst/>
          </a:prstGeom>
        </p:spPr>
      </p:pic>
      <p:pic>
        <p:nvPicPr>
          <p:cNvPr id="11" name="Image 10" descr="Une image contenant Graphique, Police, graphisme, logo&#10;&#10;Description générée automatiquement">
            <a:extLst>
              <a:ext uri="{FF2B5EF4-FFF2-40B4-BE49-F238E27FC236}">
                <a16:creationId xmlns:a16="http://schemas.microsoft.com/office/drawing/2014/main" id="{EAB9FE88-8124-0571-662C-C7D72EB720DE}"/>
              </a:ext>
            </a:extLst>
          </p:cNvPr>
          <p:cNvPicPr>
            <a:picLocks noChangeAspect="1"/>
          </p:cNvPicPr>
          <p:nvPr/>
        </p:nvPicPr>
        <p:blipFill>
          <a:blip r:embed="rId7"/>
          <a:stretch>
            <a:fillRect/>
          </a:stretch>
        </p:blipFill>
        <p:spPr>
          <a:xfrm>
            <a:off x="8329240" y="3838012"/>
            <a:ext cx="3204578" cy="897641"/>
          </a:xfrm>
          <a:prstGeom prst="rect">
            <a:avLst/>
          </a:prstGeom>
        </p:spPr>
      </p:pic>
    </p:spTree>
    <p:extLst>
      <p:ext uri="{BB962C8B-B14F-4D97-AF65-F5344CB8AC3E}">
        <p14:creationId xmlns:p14="http://schemas.microsoft.com/office/powerpoint/2010/main" val="545018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a:stretch>
            <a:fillRect/>
          </a:stretch>
        </p:blipFill>
        <p:spPr>
          <a:xfrm>
            <a:off x="5319869" y="673111"/>
            <a:ext cx="6293520" cy="419987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4474049"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take our example image from the DOCUMERICA collection to understand some of the possibilities of these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selected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GPT-4 Turbo model as it was the generally considered the most powerful available at the time of our project (May 2024).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provide the image along with a prompt suggesting the information that we would like the model to return.</a:t>
            </a:r>
          </a:p>
        </p:txBody>
      </p:sp>
      <p:sp>
        <p:nvSpPr>
          <p:cNvPr id="6" name="ZoneTexte 5">
            <a:extLst>
              <a:ext uri="{FF2B5EF4-FFF2-40B4-BE49-F238E27FC236}">
                <a16:creationId xmlns:a16="http://schemas.microsoft.com/office/drawing/2014/main" id="{3F43AD6A-22B5-B9C3-4EA5-066E2A8BFF04}"/>
              </a:ext>
            </a:extLst>
          </p:cNvPr>
          <p:cNvSpPr txBox="1"/>
          <p:nvPr/>
        </p:nvSpPr>
        <p:spPr>
          <a:xfrm>
            <a:off x="5319869" y="5073153"/>
            <a:ext cx="5202998" cy="923330"/>
          </a:xfrm>
          <a:prstGeom prst="rect">
            <a:avLst/>
          </a:prstGeom>
          <a:noFill/>
        </p:spPr>
        <p:txBody>
          <a:bodyPr wrap="square" rtlCol="0">
            <a:spAutoFit/>
          </a:bodyPr>
          <a:lstStyle/>
          <a:p>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Prompt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127071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55213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21361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56248" y="779381"/>
            <a:ext cx="388800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p:txBody>
      </p:sp>
      <p:pic>
        <p:nvPicPr>
          <p:cNvPr id="32" name="Image 31" descr="Une image contenant intérieur, bouteille, divers&#10;&#10;Description générée automatiquement">
            <a:extLst>
              <a:ext uri="{FF2B5EF4-FFF2-40B4-BE49-F238E27FC236}">
                <a16:creationId xmlns:a16="http://schemas.microsoft.com/office/drawing/2014/main" id="{2B91F63A-FD54-53EC-8A96-B523D932C388}"/>
              </a:ext>
            </a:extLst>
          </p:cNvPr>
          <p:cNvPicPr>
            <a:picLocks noChangeAspect="1"/>
          </p:cNvPicPr>
          <p:nvPr/>
        </p:nvPicPr>
        <p:blipFill rotWithShape="1">
          <a:blip r:embed="rId4"/>
          <a:srcRect t="4857"/>
          <a:stretch/>
        </p:blipFill>
        <p:spPr>
          <a:xfrm>
            <a:off x="4344198" y="1266939"/>
            <a:ext cx="7758714" cy="4274545"/>
          </a:xfrm>
          <a:prstGeom prst="rect">
            <a:avLst/>
          </a:prstGeom>
        </p:spPr>
      </p:pic>
    </p:spTree>
    <p:extLst>
      <p:ext uri="{BB962C8B-B14F-4D97-AF65-F5344CB8AC3E}">
        <p14:creationId xmlns:p14="http://schemas.microsoft.com/office/powerpoint/2010/main" val="39765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563231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the captions to determine a label for for the recommendations.</a:t>
            </a:r>
          </a:p>
        </p:txBody>
      </p:sp>
      <p:cxnSp>
        <p:nvCxnSpPr>
          <p:cNvPr id="11" name="Connecteur droit avec flèche 10">
            <a:extLst>
              <a:ext uri="{FF2B5EF4-FFF2-40B4-BE49-F238E27FC236}">
                <a16:creationId xmlns:a16="http://schemas.microsoft.com/office/drawing/2014/main" id="{41458298-BB76-FFA6-17BF-51D14911B10B}"/>
              </a:ext>
            </a:extLst>
          </p:cNvPr>
          <p:cNvCxnSpPr>
            <a:cxnSpLocks/>
          </p:cNvCxnSpPr>
          <p:nvPr/>
        </p:nvCxnSpPr>
        <p:spPr>
          <a:xfrm flipH="1">
            <a:off x="6096000" y="463478"/>
            <a:ext cx="1430928" cy="5831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intérieur, bouteille, divers&#10;&#10;Description générée automatiquement">
            <a:extLst>
              <a:ext uri="{FF2B5EF4-FFF2-40B4-BE49-F238E27FC236}">
                <a16:creationId xmlns:a16="http://schemas.microsoft.com/office/drawing/2014/main" id="{F6AB5746-A828-C005-6EC1-8F9BD4CC7D8F}"/>
              </a:ext>
            </a:extLst>
          </p:cNvPr>
          <p:cNvPicPr>
            <a:picLocks noChangeAspect="1"/>
          </p:cNvPicPr>
          <p:nvPr/>
        </p:nvPicPr>
        <p:blipFill rotWithShape="1">
          <a:blip r:embed="rId4"/>
          <a:srcRect t="-48" b="1"/>
          <a:stretch/>
        </p:blipFill>
        <p:spPr>
          <a:xfrm>
            <a:off x="4344198" y="1046603"/>
            <a:ext cx="7758714" cy="4494882"/>
          </a:xfrm>
          <a:prstGeom prst="rect">
            <a:avLst/>
          </a:prstGeom>
        </p:spPr>
      </p:pic>
    </p:spTree>
    <p:extLst>
      <p:ext uri="{BB962C8B-B14F-4D97-AF65-F5344CB8AC3E}">
        <p14:creationId xmlns:p14="http://schemas.microsoft.com/office/powerpoint/2010/main" val="222198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6" name="Image 5" descr="Une image contenant texte, capture d’écran, Police, carte&#10;&#10;Description générée automatiquement">
            <a:extLst>
              <a:ext uri="{FF2B5EF4-FFF2-40B4-BE49-F238E27FC236}">
                <a16:creationId xmlns:a16="http://schemas.microsoft.com/office/drawing/2014/main" id="{EF96C85A-238D-ED62-56BE-F248513820C9}"/>
              </a:ext>
            </a:extLst>
          </p:cNvPr>
          <p:cNvPicPr>
            <a:picLocks noChangeAspect="1"/>
          </p:cNvPicPr>
          <p:nvPr/>
        </p:nvPicPr>
        <p:blipFill>
          <a:blip r:embed="rId4"/>
          <a:stretch>
            <a:fillRect/>
          </a:stretch>
        </p:blipFill>
        <p:spPr>
          <a:xfrm>
            <a:off x="1591683" y="759746"/>
            <a:ext cx="9171795" cy="5604985"/>
          </a:xfrm>
          <a:prstGeom prst="rect">
            <a:avLst/>
          </a:prstGeom>
        </p:spPr>
      </p:pic>
    </p:spTree>
    <p:extLst>
      <p:ext uri="{BB962C8B-B14F-4D97-AF65-F5344CB8AC3E}">
        <p14:creationId xmlns:p14="http://schemas.microsoft.com/office/powerpoint/2010/main" val="397773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A66C0DA0-79C3-9C76-296C-8BB58D6AEB1F}"/>
              </a:ext>
            </a:extLst>
          </p:cNvPr>
          <p:cNvPicPr>
            <a:picLocks noChangeAspect="1"/>
          </p:cNvPicPr>
          <p:nvPr/>
        </p:nvPicPr>
        <p:blipFill>
          <a:blip r:embed="rId4"/>
          <a:srcRect/>
          <a:stretch/>
        </p:blipFill>
        <p:spPr>
          <a:xfrm>
            <a:off x="1591684" y="759746"/>
            <a:ext cx="9171793" cy="5604985"/>
          </a:xfrm>
          <a:prstGeom prst="rect">
            <a:avLst/>
          </a:prstGeom>
        </p:spPr>
      </p:pic>
    </p:spTree>
    <p:extLst>
      <p:ext uri="{BB962C8B-B14F-4D97-AF65-F5344CB8AC3E}">
        <p14:creationId xmlns:p14="http://schemas.microsoft.com/office/powerpoint/2010/main" val="4220176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F8070618-4AE9-1577-448D-831DC5698961}"/>
              </a:ext>
            </a:extLst>
          </p:cNvPr>
          <p:cNvPicPr>
            <a:picLocks noChangeAspect="1"/>
          </p:cNvPicPr>
          <p:nvPr/>
        </p:nvPicPr>
        <p:blipFill>
          <a:blip r:embed="rId4"/>
          <a:srcRect/>
          <a:stretch/>
        </p:blipFill>
        <p:spPr>
          <a:xfrm>
            <a:off x="1591684" y="759746"/>
            <a:ext cx="9171793" cy="5604985"/>
          </a:xfrm>
          <a:prstGeom prst="rect">
            <a:avLst/>
          </a:prstGeom>
        </p:spPr>
      </p:pic>
    </p:spTree>
    <p:extLst>
      <p:ext uri="{BB962C8B-B14F-4D97-AF65-F5344CB8AC3E}">
        <p14:creationId xmlns:p14="http://schemas.microsoft.com/office/powerpoint/2010/main" val="340625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85D8D5C5-49DE-5B83-11BE-F4CA4C3225CA}"/>
              </a:ext>
            </a:extLst>
          </p:cNvPr>
          <p:cNvPicPr>
            <a:picLocks noChangeAspect="1"/>
          </p:cNvPicPr>
          <p:nvPr/>
        </p:nvPicPr>
        <p:blipFill>
          <a:blip r:embed="rId4"/>
          <a:srcRect/>
          <a:stretch/>
        </p:blipFill>
        <p:spPr>
          <a:xfrm>
            <a:off x="1591684" y="759746"/>
            <a:ext cx="9171793" cy="5604985"/>
          </a:xfrm>
          <a:prstGeom prst="rect">
            <a:avLst/>
          </a:prstGeom>
        </p:spPr>
      </p:pic>
    </p:spTree>
    <p:extLst>
      <p:ext uri="{BB962C8B-B14F-4D97-AF65-F5344CB8AC3E}">
        <p14:creationId xmlns:p14="http://schemas.microsoft.com/office/powerpoint/2010/main" val="2933303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Quantitative Evaluation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Quantitative Evaluation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66842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Symmetric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2151960" y="3801519"/>
            <a:ext cx="7888077"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addition to the potential that we see from looking at a few example, it’s useful to also do some quantitative analysis of the results to compare the image-based and multimodal-based embeddings.</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Here, we see the proportions of recommendations that are symmetric, seeing that the multimodal-based recommendations more consistently match in two dimensions. For 15-25 recommendations, the probability of having a symmetric link is about double that of the image-based method.</a:t>
            </a:r>
          </a:p>
        </p:txBody>
      </p:sp>
      <p:pic>
        <p:nvPicPr>
          <p:cNvPr id="6" name="Image 5" descr="Une image contenant texte, Police, capture d’écran, blanc&#10;&#10;Description générée automatiquement">
            <a:extLst>
              <a:ext uri="{FF2B5EF4-FFF2-40B4-BE49-F238E27FC236}">
                <a16:creationId xmlns:a16="http://schemas.microsoft.com/office/drawing/2014/main" id="{4F76E6D9-E37B-F42B-A5C4-8E8A39536705}"/>
              </a:ext>
            </a:extLst>
          </p:cNvPr>
          <p:cNvPicPr>
            <a:picLocks noChangeAspect="1"/>
          </p:cNvPicPr>
          <p:nvPr/>
        </p:nvPicPr>
        <p:blipFill>
          <a:blip r:embed="rId4"/>
          <a:stretch>
            <a:fillRect/>
          </a:stretch>
        </p:blipFill>
        <p:spPr>
          <a:xfrm>
            <a:off x="821439" y="1108742"/>
            <a:ext cx="10549121" cy="2349408"/>
          </a:xfrm>
          <a:prstGeom prst="rect">
            <a:avLst/>
          </a:prstGeom>
        </p:spPr>
      </p:pic>
    </p:spTree>
    <p:extLst>
      <p:ext uri="{BB962C8B-B14F-4D97-AF65-F5344CB8AC3E}">
        <p14:creationId xmlns:p14="http://schemas.microsoft.com/office/powerpoint/2010/main" val="2466837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Comparing Image- and Multimodal-Embeddings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16E2A8C8-D87C-BBD0-437A-E6A3385C7730}"/>
              </a:ext>
            </a:extLst>
          </p:cNvPr>
          <p:cNvPicPr>
            <a:picLocks noChangeAspect="1"/>
          </p:cNvPicPr>
          <p:nvPr/>
        </p:nvPicPr>
        <p:blipFill>
          <a:blip r:embed="rId4"/>
          <a:stretch>
            <a:fillRect/>
          </a:stretch>
        </p:blipFill>
        <p:spPr>
          <a:xfrm>
            <a:off x="1896177" y="731953"/>
            <a:ext cx="8606042" cy="3363629"/>
          </a:xfrm>
          <a:prstGeom prst="rect">
            <a:avLst/>
          </a:prstGeom>
        </p:spPr>
      </p:pic>
      <p:sp>
        <p:nvSpPr>
          <p:cNvPr id="8" name="ZoneTexte 7">
            <a:extLst>
              <a:ext uri="{FF2B5EF4-FFF2-40B4-BE49-F238E27FC236}">
                <a16:creationId xmlns:a16="http://schemas.microsoft.com/office/drawing/2014/main" id="{360708AA-0BB2-B0AA-018F-555D012694FC}"/>
              </a:ext>
            </a:extLst>
          </p:cNvPr>
          <p:cNvSpPr txBox="1"/>
          <p:nvPr/>
        </p:nvSpPr>
        <p:spPr>
          <a:xfrm>
            <a:off x="2573104" y="4281222"/>
            <a:ext cx="7045792" cy="2031325"/>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can also see the overlap between the visual and multimodal recommendations. We would hope, and in fact see, that there is some overlap (good, because we know the visual recommendations do find interesting links) but that the multimodal approach mostly offers different links than those based on only images (indicating that this is an importantly different technique from previous methods).</a:t>
            </a:r>
          </a:p>
        </p:txBody>
      </p:sp>
    </p:spTree>
    <p:extLst>
      <p:ext uri="{BB962C8B-B14F-4D97-AF65-F5344CB8AC3E}">
        <p14:creationId xmlns:p14="http://schemas.microsoft.com/office/powerpoint/2010/main" val="90725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Outline</a:t>
            </a:r>
          </a:p>
        </p:txBody>
      </p:sp>
      <p:sp>
        <p:nvSpPr>
          <p:cNvPr id="5" name="ZoneTexte 4">
            <a:extLst>
              <a:ext uri="{FF2B5EF4-FFF2-40B4-BE49-F238E27FC236}">
                <a16:creationId xmlns:a16="http://schemas.microsoft.com/office/drawing/2014/main" id="{0040AEA2-730F-3F54-5155-3FB0D0C7C8DE}"/>
              </a:ext>
            </a:extLst>
          </p:cNvPr>
          <p:cNvSpPr txBox="1"/>
          <p:nvPr/>
        </p:nvSpPr>
        <p:spPr>
          <a:xfrm>
            <a:off x="877252" y="1822998"/>
            <a:ext cx="5579514" cy="2862322"/>
          </a:xfrm>
          <a:prstGeom prst="rect">
            <a:avLst/>
          </a:prstGeom>
          <a:noFill/>
        </p:spPr>
        <p:txBody>
          <a:bodyPr wrap="square" rtlCol="0">
            <a:spAutoFit/>
          </a:bodyPr>
          <a:lstStyle/>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Introduce a historic photographic corpus from the 1970s.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Explore popular techniques for enabling search and discovery of photographic collections.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Present and evaluate a new method that uses large language models to improve capabilities of digital public interfaces.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See how this approach opens new possibilities for search and discovery of large photographic collections.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sp>
        <p:nvSpPr>
          <p:cNvPr id="13" name="ZoneTexte 4">
            <a:extLst>
              <a:ext uri="{FF2B5EF4-FFF2-40B4-BE49-F238E27FC236}">
                <a16:creationId xmlns:a16="http://schemas.microsoft.com/office/drawing/2014/main" id="{1527F71C-10A7-1698-08F5-3DE5A1CE66B9}"/>
              </a:ext>
            </a:extLst>
          </p:cNvPr>
          <p:cNvSpPr txBox="1"/>
          <p:nvPr/>
        </p:nvSpPr>
        <p:spPr>
          <a:xfrm>
            <a:off x="7936242" y="6371576"/>
            <a:ext cx="3143040"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Charles O’Rear, </a:t>
            </a:r>
            <a:r>
              <a:rPr lang="fr-FR" sz="1200" i="1" noProof="1">
                <a:solidFill>
                  <a:schemeClr val="bg1">
                    <a:lumMod val="65000"/>
                  </a:schemeClr>
                </a:solidFill>
                <a:latin typeface="Palatino" pitchFamily="2" charset="77"/>
                <a:ea typeface="Palatino" pitchFamily="2" charset="77"/>
                <a:cs typeface="Calibri" panose="020F0502020204030204" pitchFamily="34" charset="0"/>
              </a:rPr>
              <a:t>Hitchhiker with His Dog, Tripper, On U.S. 66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5362" name="Picture 2">
            <a:extLst>
              <a:ext uri="{FF2B5EF4-FFF2-40B4-BE49-F238E27FC236}">
                <a16:creationId xmlns:a16="http://schemas.microsoft.com/office/drawing/2014/main" id="{E1AE47EA-BC3C-EB5D-AAAA-67012F1CF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473" y="216694"/>
            <a:ext cx="4010579" cy="60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93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6" name="Image 5" descr="Une image contenant texte, Police, capture d’écran, blanc&#10;&#10;Description générée automatiquement">
            <a:extLst>
              <a:ext uri="{FF2B5EF4-FFF2-40B4-BE49-F238E27FC236}">
                <a16:creationId xmlns:a16="http://schemas.microsoft.com/office/drawing/2014/main" id="{D6221CF7-3898-D1B4-1456-D304FFC52BEC}"/>
              </a:ext>
            </a:extLst>
          </p:cNvPr>
          <p:cNvPicPr>
            <a:picLocks noChangeAspect="1"/>
          </p:cNvPicPr>
          <p:nvPr/>
        </p:nvPicPr>
        <p:blipFill>
          <a:blip r:embed="rId4"/>
          <a:stretch>
            <a:fillRect/>
          </a:stretch>
        </p:blipFill>
        <p:spPr>
          <a:xfrm>
            <a:off x="1255165" y="834467"/>
            <a:ext cx="9681669" cy="2897682"/>
          </a:xfrm>
          <a:prstGeom prst="rect">
            <a:avLst/>
          </a:prstGeom>
        </p:spPr>
      </p:pic>
      <p:sp>
        <p:nvSpPr>
          <p:cNvPr id="8" name="ZoneTexte 7">
            <a:extLst>
              <a:ext uri="{FF2B5EF4-FFF2-40B4-BE49-F238E27FC236}">
                <a16:creationId xmlns:a16="http://schemas.microsoft.com/office/drawing/2014/main" id="{BEF7285D-B902-28F4-E4EB-CEE094990685}"/>
              </a:ext>
            </a:extLst>
          </p:cNvPr>
          <p:cNvSpPr txBox="1"/>
          <p:nvPr/>
        </p:nvSpPr>
        <p:spPr>
          <a:xfrm>
            <a:off x="2348348" y="3940326"/>
            <a:ext cx="7495302" cy="1754326"/>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Finally, let’s see how much the tags associated with each of the sets of recommendations relates to the images. Here, we took a set of 100 recommendations and manually determined which links were valid.</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see that the the generated tags are useful for describing both image-based* and multimodal-based recommendations.</a:t>
            </a:r>
          </a:p>
        </p:txBody>
      </p:sp>
      <p:sp>
        <p:nvSpPr>
          <p:cNvPr id="9" name="ZoneTexte 8">
            <a:extLst>
              <a:ext uri="{FF2B5EF4-FFF2-40B4-BE49-F238E27FC236}">
                <a16:creationId xmlns:a16="http://schemas.microsoft.com/office/drawing/2014/main" id="{FF5435FE-5AFB-7829-55B3-F2A3957260D1}"/>
              </a:ext>
            </a:extLst>
          </p:cNvPr>
          <p:cNvSpPr txBox="1"/>
          <p:nvPr/>
        </p:nvSpPr>
        <p:spPr>
          <a:xfrm>
            <a:off x="6095999" y="5841254"/>
            <a:ext cx="5639305" cy="738664"/>
          </a:xfrm>
          <a:prstGeom prst="rect">
            <a:avLst/>
          </a:prstGeom>
          <a:noFill/>
        </p:spPr>
        <p:txBody>
          <a:bodyPr wrap="square" rtlCol="0">
            <a:spAutoFit/>
          </a:bodyPr>
          <a:lstStyle/>
          <a:p>
            <a:pPr algn="just"/>
            <a:r>
              <a:rPr lang="en-US" sz="1400" dirty="0">
                <a:solidFill>
                  <a:schemeClr val="bg1">
                    <a:lumMod val="75000"/>
                  </a:schemeClr>
                </a:solidFill>
                <a:latin typeface="Palatino" pitchFamily="2" charset="77"/>
                <a:ea typeface="Palatino" pitchFamily="2" charset="77"/>
                <a:cs typeface="Calibri" panose="020F0502020204030204" pitchFamily="34" charset="0"/>
              </a:rPr>
              <a:t>* The image-based tags use recommendations from the image embeddings but keywords from the multimodal model. These are not available with a visual-only approach.</a:t>
            </a:r>
          </a:p>
        </p:txBody>
      </p:sp>
    </p:spTree>
    <p:extLst>
      <p:ext uri="{BB962C8B-B14F-4D97-AF65-F5344CB8AC3E}">
        <p14:creationId xmlns:p14="http://schemas.microsoft.com/office/powerpoint/2010/main" val="3857429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2405403" y="360709"/>
            <a:ext cx="7381193"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6" name="ZoneTexte 3">
            <a:extLst>
              <a:ext uri="{FF2B5EF4-FFF2-40B4-BE49-F238E27FC236}">
                <a16:creationId xmlns:a16="http://schemas.microsoft.com/office/drawing/2014/main" id="{DB7124DE-4B82-B8B5-CFE2-DD0E46772C14}"/>
              </a:ext>
            </a:extLst>
          </p:cNvPr>
          <p:cNvSpPr txBox="1"/>
          <p:nvPr/>
        </p:nvSpPr>
        <p:spPr>
          <a:xfrm>
            <a:off x="4359822" y="2556853"/>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4038556" y="4153815"/>
            <a:ext cx="4114885" cy="1938992"/>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p>
          <a:p>
            <a:pPr algn="ct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29086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and 1978 the U.S. Environmental Protection Agency (EPA) sponsored the DOCUMERIC project to document contemporary environment issues and highlight ongoing work by the agency.</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and 1978 the U.S. Environmental Protection Agency (EPA) sponsored the DOCUMERIC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Archies and Records Administration (NARA) has digitized and made available nearly 16,000 images taken by the DOCUMERICA photographers. </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63020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and 1978 the U.S. Environmental Protection Agency (EPA) sponsored the DOCUMERIC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95657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5" name="ZoneTexte 4">
            <a:extLst>
              <a:ext uri="{FF2B5EF4-FFF2-40B4-BE49-F238E27FC236}">
                <a16:creationId xmlns:a16="http://schemas.microsoft.com/office/drawing/2014/main" id="{A45C4715-25F3-EA74-E9D2-319A0C8D213E}"/>
              </a:ext>
            </a:extLst>
          </p:cNvPr>
          <p:cNvSpPr txBox="1"/>
          <p:nvPr/>
        </p:nvSpPr>
        <p:spPr>
          <a:xfrm>
            <a:off x="692280" y="2223410"/>
            <a:ext cx="6358515" cy="2677656"/>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The research question that drives our work today:</a:t>
            </a:r>
          </a:p>
          <a:p>
            <a:pPr algn="just"/>
            <a:endParaRPr lang="en-US" sz="2400" b="1" i="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How can we use computational approaches to help organize and create generous interfaces for this important photographic archive?</a:t>
            </a:r>
            <a:endParaRPr lang="en-US" sz="240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23120129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4036</TotalTime>
  <Words>3449</Words>
  <Application>Microsoft Macintosh PowerPoint</Application>
  <PresentationFormat>Grand écran</PresentationFormat>
  <Paragraphs>313</Paragraphs>
  <Slides>41</Slides>
  <Notes>41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41</vt:i4>
      </vt:variant>
    </vt:vector>
  </HeadingPairs>
  <TitlesOfParts>
    <vt:vector size="48"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277</cp:revision>
  <dcterms:created xsi:type="dcterms:W3CDTF">2021-04-28T17:57:29Z</dcterms:created>
  <dcterms:modified xsi:type="dcterms:W3CDTF">2024-12-02T20:35:58Z</dcterms:modified>
</cp:coreProperties>
</file>